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356" r:id="rId2"/>
    <p:sldId id="256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2" r:id="rId11"/>
    <p:sldId id="274" r:id="rId12"/>
    <p:sldId id="276" r:id="rId13"/>
    <p:sldId id="278" r:id="rId14"/>
    <p:sldId id="281" r:id="rId15"/>
    <p:sldId id="284" r:id="rId16"/>
    <p:sldId id="287" r:id="rId17"/>
    <p:sldId id="289" r:id="rId18"/>
    <p:sldId id="292" r:id="rId19"/>
    <p:sldId id="295" r:id="rId20"/>
    <p:sldId id="298" r:id="rId21"/>
    <p:sldId id="301" r:id="rId22"/>
    <p:sldId id="304" r:id="rId23"/>
    <p:sldId id="307" r:id="rId24"/>
    <p:sldId id="310" r:id="rId25"/>
    <p:sldId id="313" r:id="rId26"/>
    <p:sldId id="316" r:id="rId27"/>
    <p:sldId id="319" r:id="rId28"/>
    <p:sldId id="322" r:id="rId29"/>
    <p:sldId id="325" r:id="rId30"/>
    <p:sldId id="328" r:id="rId31"/>
    <p:sldId id="331" r:id="rId32"/>
    <p:sldId id="334" r:id="rId33"/>
    <p:sldId id="337" r:id="rId34"/>
    <p:sldId id="340" r:id="rId35"/>
    <p:sldId id="343" r:id="rId36"/>
    <p:sldId id="346" r:id="rId37"/>
    <p:sldId id="349" r:id="rId38"/>
    <p:sldId id="352" r:id="rId39"/>
    <p:sldId id="355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2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3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46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8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3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0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3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4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1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4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 GRADE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Grade 12 mathematics slides for challenging topics/chapters.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352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/>
              <a:t>9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Trigonometric Limits:</a:t>
            </a:r>
          </a:p>
          <a:p>
            <a:pPr lvl="1"/>
            <a:r>
              <a:rPr dirty="0" err="1"/>
              <a:t>lim</a:t>
            </a:r>
            <a:r>
              <a:rPr dirty="0"/>
              <a:t> x→0 </a:t>
            </a:r>
            <a:r>
              <a:rPr dirty="0" err="1"/>
              <a:t>sinx</a:t>
            </a:r>
            <a:r>
              <a:rPr dirty="0"/>
              <a:t>/x=1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Polynomial Limits:</a:t>
            </a:r>
          </a:p>
          <a:p>
            <a:pPr lvl="1"/>
            <a:r>
              <a:rPr lang="en-US" dirty="0"/>
              <a:t>Always continuous everywhere.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10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Rational Function Behavior:</a:t>
            </a:r>
          </a:p>
          <a:p>
            <a:pPr lvl="1"/>
            <a:r>
              <a:rPr dirty="0"/>
              <a:t>Undefined when denominator=0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Continuity Applications:</a:t>
            </a:r>
          </a:p>
          <a:p>
            <a:pPr lvl="1"/>
            <a:r>
              <a:rPr lang="en-US" dirty="0"/>
              <a:t>Used in solving real-world problems.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11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Limits in Sequences:</a:t>
            </a:r>
          </a:p>
          <a:p>
            <a:pPr lvl="1"/>
            <a:r>
              <a:rPr dirty="0"/>
              <a:t>Values approached as n grows large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Growth Comparison:</a:t>
            </a:r>
          </a:p>
          <a:p>
            <a:pPr lvl="1"/>
            <a:r>
              <a:rPr lang="en-US" dirty="0"/>
              <a:t>Exponentials grow faster than polynomials.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</a:t>
            </a:r>
            <a:r>
              <a:rPr dirty="0" smtClean="0"/>
              <a:t>Slide</a:t>
            </a:r>
            <a:r>
              <a:rPr lang="en-US" dirty="0" smtClean="0"/>
              <a:t> 12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Limit Tables:</a:t>
            </a:r>
          </a:p>
          <a:p>
            <a:pPr lvl="1"/>
            <a:r>
              <a:rPr dirty="0"/>
              <a:t>Approximating limits numerically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Limit Graph Sketching:</a:t>
            </a:r>
          </a:p>
          <a:p>
            <a:pPr lvl="1"/>
            <a:r>
              <a:rPr lang="en-US" dirty="0"/>
              <a:t>Shows tendencies near undefined points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Summary Slide:</a:t>
            </a:r>
          </a:p>
          <a:p>
            <a:pPr lvl="1"/>
            <a:r>
              <a:rPr lang="en-US" dirty="0"/>
              <a:t>Limits describe approach, not actual value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  <p:pic>
        <p:nvPicPr>
          <p:cNvPr id="4" name="Picture 3" descr="limit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29" y="4001294"/>
            <a:ext cx="4572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1</a:t>
            </a:r>
            <a:r>
              <a:rPr lang="en-US" dirty="0" smtClean="0"/>
              <a:t>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Definition of a Derivative:</a:t>
            </a:r>
          </a:p>
          <a:p>
            <a:pPr lvl="1"/>
            <a:r>
              <a:rPr dirty="0"/>
              <a:t>Instantaneous rate of change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Notation:</a:t>
            </a:r>
          </a:p>
          <a:p>
            <a:pPr lvl="1"/>
            <a:r>
              <a:rPr lang="en-US" dirty="0" smtClean="0"/>
              <a:t>f'(x), </a:t>
            </a:r>
            <a:r>
              <a:rPr lang="en-US" dirty="0" err="1" smtClean="0"/>
              <a:t>dy</a:t>
            </a:r>
            <a:r>
              <a:rPr lang="en-US" dirty="0" smtClean="0"/>
              <a:t>/dx, d/dx[f(x)].</a:t>
            </a:r>
          </a:p>
          <a:p>
            <a:pPr lvl="1"/>
            <a:r>
              <a:rPr lang="en-US" dirty="0" smtClean="0"/>
              <a:t>Limit Definition:</a:t>
            </a:r>
          </a:p>
          <a:p>
            <a:pPr lvl="1"/>
            <a:r>
              <a:rPr lang="en-US" dirty="0" smtClean="0"/>
              <a:t>f'(x)=</a:t>
            </a:r>
            <a:r>
              <a:rPr lang="en-US" dirty="0" err="1" smtClean="0"/>
              <a:t>lim</a:t>
            </a:r>
            <a:r>
              <a:rPr lang="en-US" dirty="0" smtClean="0"/>
              <a:t> (f(</a:t>
            </a:r>
            <a:r>
              <a:rPr lang="en-US" dirty="0" err="1" smtClean="0"/>
              <a:t>x+h</a:t>
            </a:r>
            <a:r>
              <a:rPr lang="en-US" dirty="0" smtClean="0"/>
              <a:t>)-f(x))/h.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lang="en-US" dirty="0" smtClean="0"/>
              <a:t>1</a:t>
            </a:r>
            <a:r>
              <a:rPr dirty="0" smtClean="0"/>
              <a:t>4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Power Rule:</a:t>
            </a:r>
          </a:p>
          <a:p>
            <a:pPr lvl="1"/>
            <a:r>
              <a:rPr dirty="0"/>
              <a:t>d/dx(</a:t>
            </a:r>
            <a:r>
              <a:rPr dirty="0" err="1"/>
              <a:t>x^n</a:t>
            </a:r>
            <a:r>
              <a:rPr dirty="0"/>
              <a:t>)=</a:t>
            </a:r>
            <a:r>
              <a:rPr dirty="0" err="1"/>
              <a:t>nx</a:t>
            </a:r>
            <a:r>
              <a:rPr dirty="0"/>
              <a:t>^(n−1</a:t>
            </a:r>
            <a:r>
              <a:rPr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Constant Rule:</a:t>
            </a:r>
          </a:p>
          <a:p>
            <a:pPr lvl="1"/>
            <a:r>
              <a:rPr lang="en-US" dirty="0" smtClean="0"/>
              <a:t>Derivative of constant is 0.</a:t>
            </a:r>
          </a:p>
          <a:p>
            <a:pPr lvl="1"/>
            <a:r>
              <a:rPr lang="en-US" dirty="0" smtClean="0"/>
              <a:t>Constant Multiple Rule:</a:t>
            </a:r>
          </a:p>
          <a:p>
            <a:pPr lvl="1"/>
            <a:r>
              <a:rPr lang="en-US" dirty="0" smtClean="0"/>
              <a:t>Derivative of </a:t>
            </a:r>
            <a:r>
              <a:rPr lang="en-US" dirty="0" err="1" smtClean="0"/>
              <a:t>c·f</a:t>
            </a:r>
            <a:r>
              <a:rPr lang="en-US" dirty="0" smtClean="0"/>
              <a:t>=</a:t>
            </a:r>
            <a:r>
              <a:rPr lang="en-US" dirty="0" err="1" smtClean="0"/>
              <a:t>c·f</a:t>
            </a:r>
            <a:r>
              <a:rPr lang="en-US" dirty="0" smtClean="0"/>
              <a:t>'.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lang="en-US" dirty="0" smtClean="0"/>
              <a:t>15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Sum and Difference Rule:</a:t>
            </a:r>
          </a:p>
          <a:p>
            <a:pPr lvl="1"/>
            <a:r>
              <a:rPr dirty="0"/>
              <a:t>Differentiate term-by-term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Product Rule: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uv</a:t>
            </a:r>
            <a:r>
              <a:rPr lang="en-US" dirty="0" smtClean="0"/>
              <a:t>)'=</a:t>
            </a:r>
            <a:r>
              <a:rPr lang="en-US" dirty="0" err="1" smtClean="0"/>
              <a:t>u'v+uv</a:t>
            </a:r>
            <a:r>
              <a:rPr lang="en-US" dirty="0" smtClean="0"/>
              <a:t>'.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lang="en-US" dirty="0" smtClean="0"/>
              <a:t>16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Quotient Rule:</a:t>
            </a:r>
          </a:p>
          <a:p>
            <a:pPr lvl="1"/>
            <a:r>
              <a:rPr dirty="0"/>
              <a:t>(u/v)'=(</a:t>
            </a:r>
            <a:r>
              <a:rPr dirty="0" err="1"/>
              <a:t>u'v−uv</a:t>
            </a:r>
            <a:r>
              <a:rPr dirty="0"/>
              <a:t>')/v²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Chain Rule:</a:t>
            </a:r>
          </a:p>
          <a:p>
            <a:pPr lvl="1"/>
            <a:r>
              <a:rPr lang="en-US" dirty="0" smtClean="0"/>
              <a:t>Derivative of composite functions.</a:t>
            </a:r>
          </a:p>
          <a:p>
            <a:pPr lvl="1"/>
            <a:r>
              <a:rPr lang="en-US" dirty="0" smtClean="0"/>
              <a:t>Implicit Differentiation:</a:t>
            </a:r>
          </a:p>
          <a:p>
            <a:pPr lvl="1"/>
            <a:r>
              <a:rPr lang="en-US" dirty="0" smtClean="0"/>
              <a:t>Used when y is not isolated.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1</a:t>
            </a:r>
            <a:r>
              <a:rPr lang="en-US" dirty="0" smtClean="0"/>
              <a:t>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Derivatives of Trig Functions:</a:t>
            </a:r>
          </a:p>
          <a:p>
            <a:pPr lvl="1"/>
            <a:r>
              <a:rPr dirty="0"/>
              <a:t>d/dx(sin x)=cos x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Derivatives of Exponentials:</a:t>
            </a:r>
          </a:p>
          <a:p>
            <a:pPr lvl="1"/>
            <a:r>
              <a:rPr lang="en-US" dirty="0" smtClean="0"/>
              <a:t>d/dx(</a:t>
            </a:r>
            <a:r>
              <a:rPr lang="en-US" dirty="0" err="1" smtClean="0"/>
              <a:t>e^x</a:t>
            </a:r>
            <a:r>
              <a:rPr lang="en-US" dirty="0" smtClean="0"/>
              <a:t>)=</a:t>
            </a:r>
            <a:r>
              <a:rPr lang="en-US" dirty="0" err="1" smtClean="0"/>
              <a:t>e^x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Derivatives of Logarithms:</a:t>
            </a:r>
          </a:p>
          <a:p>
            <a:pPr lvl="1"/>
            <a:r>
              <a:rPr lang="en-US" dirty="0" smtClean="0"/>
              <a:t>d/dx(ln x)=1/x.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1</a:t>
            </a:r>
            <a:r>
              <a:rPr lang="en-US" dirty="0" smtClean="0"/>
              <a:t>8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Higher-Order Derivatives:</a:t>
            </a:r>
          </a:p>
          <a:p>
            <a:pPr lvl="1"/>
            <a:r>
              <a:rPr dirty="0"/>
              <a:t>Second derivative indicates concavity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Equation of Tangent Line:</a:t>
            </a:r>
          </a:p>
          <a:p>
            <a:pPr lvl="1"/>
            <a:r>
              <a:rPr lang="en-US" dirty="0" smtClean="0"/>
              <a:t>Use point and slope f'(a).</a:t>
            </a:r>
          </a:p>
          <a:p>
            <a:pPr lvl="1"/>
            <a:r>
              <a:rPr lang="en-US" dirty="0" smtClean="0"/>
              <a:t>Linear Approximation:</a:t>
            </a:r>
          </a:p>
          <a:p>
            <a:pPr lvl="1"/>
            <a:r>
              <a:rPr lang="en-US" dirty="0" smtClean="0"/>
              <a:t>f(x)≈f(a)+f'(a)(x−a).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Definition of a Limit:</a:t>
            </a:r>
          </a:p>
          <a:p>
            <a:pPr lvl="1"/>
            <a:r>
              <a:rPr dirty="0"/>
              <a:t>A limit describes the value a function approaches as x approaches a point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Limit Laws:</a:t>
            </a:r>
          </a:p>
          <a:p>
            <a:pPr lvl="1"/>
            <a:r>
              <a:rPr lang="en-US" dirty="0"/>
              <a:t>Sum rule, product rule, quotient rule, and power rule.</a:t>
            </a:r>
          </a:p>
          <a:p>
            <a:pPr marL="457200" lvl="1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1</a:t>
            </a:r>
            <a:r>
              <a:rPr lang="en-US" dirty="0" smtClean="0"/>
              <a:t>9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Related Rates Basics:</a:t>
            </a:r>
          </a:p>
          <a:p>
            <a:pPr lvl="1"/>
            <a:r>
              <a:rPr dirty="0"/>
              <a:t>Rates connected by an equation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Critical Points:</a:t>
            </a:r>
          </a:p>
          <a:p>
            <a:pPr lvl="1"/>
            <a:r>
              <a:rPr lang="en-US" dirty="0" smtClean="0"/>
              <a:t>f'=0 or undefined.</a:t>
            </a:r>
          </a:p>
          <a:p>
            <a:pPr lvl="1"/>
            <a:r>
              <a:rPr lang="en-US" dirty="0" smtClean="0"/>
              <a:t>Concavity:</a:t>
            </a:r>
          </a:p>
          <a:p>
            <a:pPr lvl="1"/>
            <a:r>
              <a:rPr lang="en-US" dirty="0" smtClean="0"/>
              <a:t>f''&gt;0 concave up; f''&lt;0 concave down.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2</a:t>
            </a:r>
            <a:r>
              <a:rPr lang="en-US" dirty="0" smtClean="0"/>
              <a:t>0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Inflection Points:</a:t>
            </a:r>
          </a:p>
          <a:p>
            <a:pPr lvl="1"/>
            <a:r>
              <a:rPr dirty="0"/>
              <a:t>Where concavity changes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Derivative Applications:</a:t>
            </a:r>
          </a:p>
          <a:p>
            <a:pPr lvl="1"/>
            <a:r>
              <a:rPr lang="en-US" dirty="0" smtClean="0"/>
              <a:t>Slope, velocity, acceleration.</a:t>
            </a:r>
          </a:p>
          <a:p>
            <a:pPr lvl="1"/>
            <a:r>
              <a:rPr lang="en-US" dirty="0" smtClean="0"/>
              <a:t>Differentiability:</a:t>
            </a:r>
          </a:p>
          <a:p>
            <a:pPr lvl="1"/>
            <a:r>
              <a:rPr lang="en-US" dirty="0" smtClean="0"/>
              <a:t>Implies continuity but not vice versa.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Differential </a:t>
            </a:r>
            <a:r>
              <a:rPr dirty="0"/>
              <a:t>Calculus — Slide </a:t>
            </a:r>
            <a:r>
              <a:rPr dirty="0" smtClean="0"/>
              <a:t>2</a:t>
            </a:r>
            <a:r>
              <a:rPr lang="en-US" dirty="0" smtClean="0"/>
              <a:t>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Graph Interpretation:</a:t>
            </a:r>
          </a:p>
          <a:p>
            <a:pPr lvl="1"/>
            <a:r>
              <a:rPr dirty="0"/>
              <a:t>Slope of tangent = instantaneous change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Summary Slide:</a:t>
            </a:r>
          </a:p>
          <a:p>
            <a:pPr lvl="1"/>
            <a:r>
              <a:rPr lang="en-US" dirty="0" smtClean="0"/>
              <a:t>Derivatives measure rate and slope.</a:t>
            </a:r>
          </a:p>
          <a:p>
            <a:pPr lvl="1"/>
            <a:r>
              <a:rPr lang="en-US" dirty="0" smtClean="0"/>
              <a:t>Optimization Overview:</a:t>
            </a:r>
          </a:p>
          <a:p>
            <a:pPr lvl="1"/>
            <a:r>
              <a:rPr lang="en-US" dirty="0" smtClean="0"/>
              <a:t>Using derivatives to maximize/minimize.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  <p:pic>
        <p:nvPicPr>
          <p:cNvPr id="4" name="Picture 3" descr="derivative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653" y="4114800"/>
            <a:ext cx="4572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</a:t>
            </a:r>
            <a:r>
              <a:rPr dirty="0" smtClean="0"/>
              <a:t>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Critical Numbers:</a:t>
            </a:r>
          </a:p>
          <a:p>
            <a:pPr lvl="1"/>
            <a:r>
              <a:rPr dirty="0"/>
              <a:t>Where f'=0 or undefined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First Derivative Test:</a:t>
            </a:r>
          </a:p>
          <a:p>
            <a:pPr lvl="1"/>
            <a:r>
              <a:rPr lang="en-US" dirty="0" smtClean="0"/>
              <a:t>Classify critical points.</a:t>
            </a:r>
          </a:p>
          <a:p>
            <a:pPr lvl="1"/>
            <a:r>
              <a:rPr lang="en-US" dirty="0" smtClean="0"/>
              <a:t>Second Derivative Test:</a:t>
            </a:r>
          </a:p>
          <a:p>
            <a:pPr lvl="1"/>
            <a:r>
              <a:rPr lang="en-US" dirty="0" smtClean="0"/>
              <a:t>Concavity-based classification.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Application – Revenue:</a:t>
            </a:r>
          </a:p>
          <a:p>
            <a:pPr lvl="1"/>
            <a:r>
              <a:rPr dirty="0"/>
              <a:t>Maximizing R(x)=</a:t>
            </a:r>
            <a:r>
              <a:rPr dirty="0" err="1"/>
              <a:t>xp</a:t>
            </a:r>
            <a:r>
              <a:rPr dirty="0"/>
              <a:t>(x</a:t>
            </a:r>
            <a:r>
              <a:rPr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Application – Cost:</a:t>
            </a:r>
          </a:p>
          <a:p>
            <a:pPr lvl="1"/>
            <a:r>
              <a:rPr lang="en-US" dirty="0" smtClean="0"/>
              <a:t>Marginal cost approximates cost change.</a:t>
            </a:r>
          </a:p>
          <a:p>
            <a:pPr lvl="1"/>
            <a:r>
              <a:rPr lang="en-US" dirty="0" smtClean="0"/>
              <a:t>Application – Profit:</a:t>
            </a:r>
          </a:p>
          <a:p>
            <a:pPr lvl="1"/>
            <a:r>
              <a:rPr lang="en-US" dirty="0" smtClean="0"/>
              <a:t>Maximizing </a:t>
            </a:r>
            <a:r>
              <a:rPr lang="el-GR" dirty="0" smtClean="0"/>
              <a:t>π(</a:t>
            </a:r>
            <a:r>
              <a:rPr lang="en-US" dirty="0" smtClean="0"/>
              <a:t>x)=R(x)−C(x).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24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Geometry Optimization:</a:t>
            </a:r>
          </a:p>
          <a:p>
            <a:pPr lvl="1"/>
            <a:r>
              <a:rPr dirty="0"/>
              <a:t>Max area with fixed perimeter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Physics – Velocity:</a:t>
            </a:r>
          </a:p>
          <a:p>
            <a:pPr lvl="1"/>
            <a:r>
              <a:rPr lang="en-US" dirty="0" smtClean="0"/>
              <a:t>Derivative of position.</a:t>
            </a:r>
          </a:p>
          <a:p>
            <a:pPr lvl="1"/>
            <a:r>
              <a:rPr lang="en-US" dirty="0" smtClean="0"/>
              <a:t>Physics – Acceleration:</a:t>
            </a:r>
          </a:p>
          <a:p>
            <a:pPr lvl="1"/>
            <a:r>
              <a:rPr lang="en-US" dirty="0" smtClean="0"/>
              <a:t>Derivative of velocity.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25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Rate of Change Concept:</a:t>
            </a:r>
          </a:p>
          <a:p>
            <a:pPr lvl="1"/>
            <a:r>
              <a:rPr dirty="0"/>
              <a:t>Real-world dynamic systems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Related Rates (Advanced):</a:t>
            </a:r>
          </a:p>
          <a:p>
            <a:pPr lvl="1"/>
            <a:r>
              <a:rPr lang="en-US" dirty="0" smtClean="0"/>
              <a:t>Differentiate w.r.t time.</a:t>
            </a:r>
          </a:p>
          <a:p>
            <a:pPr lvl="1"/>
            <a:r>
              <a:rPr lang="en-US" dirty="0" smtClean="0"/>
              <a:t>Business Marginal Analysis:</a:t>
            </a:r>
          </a:p>
          <a:p>
            <a:pPr lvl="1"/>
            <a:r>
              <a:rPr lang="en-US" dirty="0" smtClean="0"/>
              <a:t>MC, MR, MP.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Tangent Line Application:</a:t>
            </a:r>
          </a:p>
          <a:p>
            <a:pPr lvl="1"/>
            <a:r>
              <a:rPr dirty="0"/>
              <a:t>Estimate future values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Curve Sketching:</a:t>
            </a:r>
          </a:p>
          <a:p>
            <a:pPr lvl="1"/>
            <a:r>
              <a:rPr lang="en-US" dirty="0" smtClean="0"/>
              <a:t>Use f', f'' to analyze shape.</a:t>
            </a:r>
          </a:p>
          <a:p>
            <a:pPr lvl="1"/>
            <a:r>
              <a:rPr lang="en-US" dirty="0" smtClean="0"/>
              <a:t>Asymptotes:</a:t>
            </a:r>
          </a:p>
          <a:p>
            <a:pPr lvl="1"/>
            <a:r>
              <a:rPr lang="en-US" dirty="0" smtClean="0"/>
              <a:t>Using limits + derivatives.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lang="en-US" dirty="0" smtClean="0"/>
              <a:t>27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Maximum Profit Example:</a:t>
            </a:r>
          </a:p>
          <a:p>
            <a:pPr lvl="1"/>
            <a:r>
              <a:rPr dirty="0"/>
              <a:t>Find x where π'(x)=0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Optimization in Economics:</a:t>
            </a:r>
          </a:p>
          <a:p>
            <a:pPr lvl="1"/>
            <a:r>
              <a:rPr lang="en-US" dirty="0" smtClean="0"/>
              <a:t>Utility maximization.</a:t>
            </a:r>
          </a:p>
          <a:p>
            <a:pPr lvl="1"/>
            <a:r>
              <a:rPr lang="en-US" dirty="0" smtClean="0"/>
              <a:t>Engineering Applications:</a:t>
            </a:r>
          </a:p>
          <a:p>
            <a:pPr lvl="1"/>
            <a:r>
              <a:rPr lang="en-US" dirty="0" smtClean="0"/>
              <a:t>Stress, strain modeling.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dirty="0" smtClean="0"/>
              <a:t>2</a:t>
            </a:r>
            <a:r>
              <a:rPr lang="en-US" dirty="0" smtClean="0"/>
              <a:t>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Biology Applications:</a:t>
            </a:r>
          </a:p>
          <a:p>
            <a:pPr lvl="1"/>
            <a:r>
              <a:rPr dirty="0"/>
              <a:t>Population growth rates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Concavity and Graph Shape:</a:t>
            </a:r>
          </a:p>
          <a:p>
            <a:pPr lvl="1"/>
            <a:r>
              <a:rPr lang="en-US" dirty="0" smtClean="0"/>
              <a:t>Determines 'bending'.</a:t>
            </a:r>
          </a:p>
          <a:p>
            <a:pPr lvl="1"/>
            <a:r>
              <a:rPr lang="en-US" dirty="0" smtClean="0"/>
              <a:t>Global vs Local Extrema:</a:t>
            </a:r>
          </a:p>
          <a:p>
            <a:pPr lvl="1"/>
            <a:r>
              <a:rPr lang="en-US" dirty="0" smtClean="0"/>
              <a:t>Closed interval testing.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Techniques for Evaluating Limits:</a:t>
            </a:r>
          </a:p>
          <a:p>
            <a:pPr lvl="1"/>
            <a:r>
              <a:rPr dirty="0"/>
              <a:t>Direct substitution, factoring, rationalizing</a:t>
            </a:r>
            <a:r>
              <a:rPr dirty="0" smtClean="0"/>
              <a:t>.</a:t>
            </a:r>
            <a:endParaRPr lang="en-US" dirty="0"/>
          </a:p>
          <a:p>
            <a:pPr lvl="1"/>
            <a:r>
              <a:rPr lang="en-US" dirty="0"/>
              <a:t>One-Sided Limits:</a:t>
            </a:r>
          </a:p>
          <a:p>
            <a:pPr lvl="1"/>
            <a:r>
              <a:rPr lang="en-US" dirty="0"/>
              <a:t>Left-hand and right-hand behavior.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Applications </a:t>
            </a:r>
            <a:r>
              <a:rPr dirty="0"/>
              <a:t>of Derivatives — Slide </a:t>
            </a:r>
            <a:r>
              <a:rPr dirty="0" smtClean="0"/>
              <a:t>2</a:t>
            </a:r>
            <a:r>
              <a:rPr lang="en-US" dirty="0" smtClean="0"/>
              <a:t>8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Mean Value Theorem:</a:t>
            </a:r>
          </a:p>
          <a:p>
            <a:pPr lvl="1"/>
            <a:r>
              <a:rPr dirty="0"/>
              <a:t>Slope of secant equals slope of tangent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Derivative-Based Motion:</a:t>
            </a:r>
          </a:p>
          <a:p>
            <a:pPr lvl="1"/>
            <a:r>
              <a:rPr lang="en-US" dirty="0" smtClean="0"/>
              <a:t>Distance, speed, jerk.</a:t>
            </a:r>
          </a:p>
          <a:p>
            <a:pPr lvl="1"/>
            <a:r>
              <a:rPr lang="en-US" dirty="0" smtClean="0"/>
              <a:t>Summary Slide:</a:t>
            </a:r>
          </a:p>
          <a:p>
            <a:pPr lvl="1"/>
            <a:r>
              <a:rPr lang="en-US" dirty="0" smtClean="0"/>
              <a:t>Derivatives describe change &amp; optimization.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29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Definition of an Integral:</a:t>
            </a:r>
          </a:p>
          <a:p>
            <a:pPr lvl="1"/>
            <a:r>
              <a:rPr dirty="0"/>
              <a:t>Accumulated area under curve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Indefinite Integrals:</a:t>
            </a:r>
          </a:p>
          <a:p>
            <a:pPr lvl="1"/>
            <a:r>
              <a:rPr lang="en-US" dirty="0" smtClean="0"/>
              <a:t>Antiderivatives + C.</a:t>
            </a:r>
          </a:p>
          <a:p>
            <a:pPr lvl="1"/>
            <a:r>
              <a:rPr lang="pt-BR" dirty="0" smtClean="0"/>
              <a:t>Basic Rules:</a:t>
            </a:r>
          </a:p>
          <a:p>
            <a:pPr lvl="1"/>
            <a:r>
              <a:rPr lang="pt-BR" dirty="0" smtClean="0"/>
              <a:t>∫x^n dx=x^(n+1)/(n+1)+C.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30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Constant Rule:</a:t>
            </a:r>
          </a:p>
          <a:p>
            <a:pPr lvl="1"/>
            <a:r>
              <a:rPr dirty="0"/>
              <a:t>∫c dx=</a:t>
            </a:r>
            <a:r>
              <a:rPr dirty="0" err="1"/>
              <a:t>cx+C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Sum Rule:</a:t>
            </a:r>
          </a:p>
          <a:p>
            <a:pPr lvl="1"/>
            <a:r>
              <a:rPr lang="en-US" dirty="0" smtClean="0"/>
              <a:t>Integrate term-by-term.</a:t>
            </a:r>
          </a:p>
          <a:p>
            <a:pPr lvl="1"/>
            <a:r>
              <a:rPr lang="en-US" dirty="0" smtClean="0"/>
              <a:t>Substitution Rule:</a:t>
            </a:r>
          </a:p>
          <a:p>
            <a:pPr lvl="1"/>
            <a:r>
              <a:rPr lang="en-US" dirty="0" smtClean="0"/>
              <a:t>Reverse chain rule.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Integration by Parts:</a:t>
            </a:r>
          </a:p>
          <a:p>
            <a:pPr lvl="1"/>
            <a:r>
              <a:rPr dirty="0"/>
              <a:t>∫</a:t>
            </a:r>
            <a:r>
              <a:rPr dirty="0" err="1"/>
              <a:t>udv</a:t>
            </a:r>
            <a:r>
              <a:rPr dirty="0"/>
              <a:t>=</a:t>
            </a:r>
            <a:r>
              <a:rPr dirty="0" err="1"/>
              <a:t>uv</a:t>
            </a:r>
            <a:r>
              <a:rPr dirty="0"/>
              <a:t>−∫</a:t>
            </a:r>
            <a:r>
              <a:rPr dirty="0" err="1"/>
              <a:t>vdu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Integrating Rational Functions:</a:t>
            </a:r>
          </a:p>
          <a:p>
            <a:pPr lvl="1"/>
            <a:r>
              <a:rPr lang="en-US" dirty="0" smtClean="0"/>
              <a:t>Partial fractions.</a:t>
            </a:r>
          </a:p>
          <a:p>
            <a:pPr lvl="1"/>
            <a:r>
              <a:rPr lang="en-US" dirty="0" smtClean="0"/>
              <a:t>Trigonometric Integrals:</a:t>
            </a:r>
          </a:p>
          <a:p>
            <a:pPr lvl="1"/>
            <a:r>
              <a:rPr lang="en-US" dirty="0" smtClean="0"/>
              <a:t>Useful identities.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Definite Integrals:</a:t>
            </a:r>
          </a:p>
          <a:p>
            <a:pPr lvl="1"/>
            <a:r>
              <a:rPr dirty="0"/>
              <a:t>Compute exact area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Area Under Curve:</a:t>
            </a:r>
          </a:p>
          <a:p>
            <a:pPr lvl="1"/>
            <a:r>
              <a:rPr lang="en-US" dirty="0" smtClean="0"/>
              <a:t>Definite integral meaning.</a:t>
            </a:r>
          </a:p>
          <a:p>
            <a:pPr lvl="1"/>
            <a:r>
              <a:rPr lang="en-US" dirty="0" smtClean="0"/>
              <a:t>Signed Area:</a:t>
            </a:r>
          </a:p>
          <a:p>
            <a:pPr lvl="1"/>
            <a:r>
              <a:rPr lang="en-US" dirty="0" smtClean="0"/>
              <a:t>Area can be negative.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Fundamental Theorem Part 1:</a:t>
            </a:r>
          </a:p>
          <a:p>
            <a:pPr lvl="1"/>
            <a:r>
              <a:rPr dirty="0"/>
              <a:t>Derivative of integral returns integrand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Fundamental Theorem Part 2:</a:t>
            </a:r>
          </a:p>
          <a:p>
            <a:pPr lvl="1"/>
            <a:r>
              <a:rPr lang="en-US" dirty="0" smtClean="0"/>
              <a:t>Evaluate definite integrals.</a:t>
            </a:r>
          </a:p>
          <a:p>
            <a:pPr lvl="1"/>
            <a:r>
              <a:rPr lang="en-US" dirty="0" smtClean="0"/>
              <a:t>Improper Integrals:</a:t>
            </a:r>
          </a:p>
          <a:p>
            <a:pPr lvl="1"/>
            <a:r>
              <a:rPr lang="en-US" dirty="0" smtClean="0"/>
              <a:t>Infinite bounds.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34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Numerical Integration:</a:t>
            </a:r>
          </a:p>
          <a:p>
            <a:pPr lvl="1"/>
            <a:r>
              <a:rPr dirty="0"/>
              <a:t>Trapezoidal rule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Average Value of a Function:</a:t>
            </a:r>
          </a:p>
          <a:p>
            <a:pPr lvl="1"/>
            <a:r>
              <a:rPr lang="en-US" dirty="0" smtClean="0"/>
              <a:t>(1/(b−a))∫ f(x) dx.</a:t>
            </a:r>
          </a:p>
          <a:p>
            <a:pPr lvl="1"/>
            <a:r>
              <a:rPr lang="en-US" dirty="0" smtClean="0"/>
              <a:t>Physical Applications:</a:t>
            </a:r>
          </a:p>
          <a:p>
            <a:pPr lvl="1"/>
            <a:r>
              <a:rPr lang="en-US" dirty="0" smtClean="0"/>
              <a:t>Work, energy.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35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Probability Applications:</a:t>
            </a:r>
          </a:p>
          <a:p>
            <a:pPr lvl="1"/>
            <a:r>
              <a:rPr dirty="0"/>
              <a:t>Integrals for continuous distributions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fr-FR" dirty="0" smtClean="0"/>
              <a:t>Accumulation </a:t>
            </a:r>
            <a:r>
              <a:rPr lang="fr-FR" dirty="0" err="1" smtClean="0"/>
              <a:t>Functions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F(x)=∫ f(t) </a:t>
            </a:r>
            <a:r>
              <a:rPr lang="fr-FR" dirty="0" err="1" smtClean="0"/>
              <a:t>dt</a:t>
            </a:r>
            <a:r>
              <a:rPr lang="fr-FR" dirty="0" smtClean="0"/>
              <a:t>.</a:t>
            </a:r>
          </a:p>
          <a:p>
            <a:pPr lvl="1"/>
            <a:r>
              <a:rPr lang="en-US" dirty="0" smtClean="0"/>
              <a:t>Area Between Curves:</a:t>
            </a:r>
          </a:p>
          <a:p>
            <a:pPr lvl="1"/>
            <a:r>
              <a:rPr lang="en-US" dirty="0" smtClean="0"/>
              <a:t>Subtract integrals.</a:t>
            </a:r>
          </a:p>
          <a:p>
            <a:pPr lvl="1"/>
            <a:endParaRPr lang="fr-FR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Volume by Rotation:</a:t>
            </a:r>
          </a:p>
          <a:p>
            <a:pPr lvl="1"/>
            <a:r>
              <a:rPr dirty="0"/>
              <a:t>Disk and shell methods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Arc Length Formula:</a:t>
            </a:r>
          </a:p>
          <a:p>
            <a:pPr lvl="1"/>
            <a:r>
              <a:rPr lang="en-US" dirty="0" smtClean="0"/>
              <a:t>Integral of √(1+(f’)^2).</a:t>
            </a:r>
          </a:p>
          <a:p>
            <a:pPr lvl="1"/>
            <a:r>
              <a:rPr lang="en-US" dirty="0" smtClean="0"/>
              <a:t>Surface Area of Solids:</a:t>
            </a:r>
          </a:p>
          <a:p>
            <a:pPr lvl="1"/>
            <a:r>
              <a:rPr lang="en-US" dirty="0" smtClean="0"/>
              <a:t>Using integrals.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Integral </a:t>
            </a:r>
            <a:r>
              <a:rPr dirty="0"/>
              <a:t>Calculus — Slide </a:t>
            </a:r>
            <a:r>
              <a:rPr lang="en-US" dirty="0" smtClean="0"/>
              <a:t>37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Summary Slide:</a:t>
            </a:r>
          </a:p>
          <a:p>
            <a:pPr lvl="1"/>
            <a:r>
              <a:rPr dirty="0"/>
              <a:t>Integration = accumulation</a:t>
            </a:r>
            <a:r>
              <a:rPr dirty="0" smtClean="0"/>
              <a:t>.</a:t>
            </a:r>
            <a:endParaRPr lang="en-US" dirty="0" smtClean="0"/>
          </a:p>
          <a:p>
            <a:pPr lvl="1"/>
            <a:endParaRPr lang="en-US" dirty="0"/>
          </a:p>
          <a:p>
            <a:pPr marL="342900" lvl="1" indent="0">
              <a:buNone/>
            </a:pPr>
            <a:endParaRPr dirty="0"/>
          </a:p>
        </p:txBody>
      </p:sp>
      <p:pic>
        <p:nvPicPr>
          <p:cNvPr id="4" name="Picture 3" descr="integral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221" y="2803124"/>
            <a:ext cx="4572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Limits Involving Infinity:</a:t>
            </a:r>
          </a:p>
          <a:p>
            <a:pPr lvl="1"/>
            <a:r>
              <a:rPr dirty="0"/>
              <a:t>Vertical asymptotes, horizontal asymptotes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Continuity Definition:</a:t>
            </a:r>
          </a:p>
          <a:p>
            <a:pPr lvl="1"/>
            <a:r>
              <a:rPr lang="en-US" dirty="0"/>
              <a:t>A function is continuous if </a:t>
            </a:r>
            <a:r>
              <a:rPr lang="en-US" dirty="0" err="1"/>
              <a:t>lim</a:t>
            </a:r>
            <a:r>
              <a:rPr lang="en-US" dirty="0"/>
              <a:t> f(x)=f(a).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4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Types of Discontinuities:</a:t>
            </a:r>
          </a:p>
          <a:p>
            <a:pPr lvl="1"/>
            <a:r>
              <a:rPr dirty="0"/>
              <a:t>Jump, removable, infinite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Intermediate Value Theorem:</a:t>
            </a:r>
          </a:p>
          <a:p>
            <a:pPr lvl="1"/>
            <a:r>
              <a:rPr lang="en-US" dirty="0"/>
              <a:t>Guarantees existence of value between f(a) and f(b).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 smtClean="0"/>
              <a:t>5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Limit of Rational Functions:</a:t>
            </a:r>
          </a:p>
          <a:p>
            <a:pPr lvl="1"/>
            <a:r>
              <a:rPr dirty="0"/>
              <a:t>Behavior depends on numerator/denominator degrees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 err="1"/>
              <a:t>L'Hôpital’s</a:t>
            </a:r>
            <a:r>
              <a:rPr lang="en-US" dirty="0"/>
              <a:t> Rule (mention only):</a:t>
            </a:r>
          </a:p>
          <a:p>
            <a:pPr lvl="1"/>
            <a:r>
              <a:rPr lang="en-US" dirty="0"/>
              <a:t>Used when forms are 0/0 or ∞/∞.</a:t>
            </a:r>
          </a:p>
          <a:p>
            <a:pPr lvl="1"/>
            <a:endParaRPr lang="en-US" dirty="0" smtClean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/>
              <a:t>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Graphical Interpretation:</a:t>
            </a:r>
          </a:p>
          <a:p>
            <a:pPr lvl="1"/>
            <a:r>
              <a:rPr dirty="0"/>
              <a:t>Limits represent intended height on the graph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fr-FR" dirty="0" err="1"/>
              <a:t>Limit</a:t>
            </a:r>
            <a:r>
              <a:rPr lang="fr-FR" dirty="0"/>
              <a:t> </a:t>
            </a:r>
            <a:r>
              <a:rPr lang="fr-FR" dirty="0" err="1"/>
              <a:t>Examples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lim</a:t>
            </a:r>
            <a:r>
              <a:rPr lang="fr-FR" dirty="0"/>
              <a:t> x→2 (x^2 - 4)/(x - 2)=4.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/>
              <a:t>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Piecewise Limits:</a:t>
            </a:r>
          </a:p>
          <a:p>
            <a:pPr lvl="1"/>
            <a:r>
              <a:rPr dirty="0"/>
              <a:t>Evaluate from both sides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Continuity on Closed Intervals:</a:t>
            </a:r>
          </a:p>
          <a:p>
            <a:pPr lvl="1"/>
            <a:r>
              <a:rPr lang="en-US" dirty="0"/>
              <a:t>Endpoints require one-sided continuity.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smtClean="0"/>
              <a:t>Limits </a:t>
            </a:r>
            <a:r>
              <a:rPr dirty="0"/>
              <a:t>&amp; Continuity — Slide </a:t>
            </a:r>
            <a:r>
              <a:rPr lang="en-US" dirty="0"/>
              <a:t>8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Limit Existence:</a:t>
            </a:r>
          </a:p>
          <a:p>
            <a:pPr lvl="1"/>
            <a:r>
              <a:rPr dirty="0"/>
              <a:t>Equal left-hand and right-hand limits</a:t>
            </a:r>
            <a:r>
              <a:rPr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Formal ε–δ Definition (basic outline):</a:t>
            </a:r>
          </a:p>
          <a:p>
            <a:pPr lvl="1"/>
            <a:r>
              <a:rPr lang="en-US" dirty="0"/>
              <a:t>A precise way to define limits.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1204</Words>
  <Application>Microsoft Office PowerPoint</Application>
  <PresentationFormat>On-screen Show (4:3)</PresentationFormat>
  <Paragraphs>284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Calibri Light</vt:lpstr>
      <vt:lpstr>Office Theme</vt:lpstr>
      <vt:lpstr>MATHEMATICS GRADE 12</vt:lpstr>
      <vt:lpstr>Limits &amp; Continuity — Slide 1</vt:lpstr>
      <vt:lpstr>Limits &amp; Continuity — Slide 2</vt:lpstr>
      <vt:lpstr>Limits &amp; Continuity — Slide 3</vt:lpstr>
      <vt:lpstr>Limits &amp; Continuity — Slide 4</vt:lpstr>
      <vt:lpstr>Limits &amp; Continuity — Slide 5</vt:lpstr>
      <vt:lpstr>Limits &amp; Continuity — Slide 6</vt:lpstr>
      <vt:lpstr>Limits &amp; Continuity — Slide 7</vt:lpstr>
      <vt:lpstr>Limits &amp; Continuity — Slide 8</vt:lpstr>
      <vt:lpstr>Limits &amp; Continuity — Slide 9</vt:lpstr>
      <vt:lpstr>Limits &amp; Continuity — Slide 10</vt:lpstr>
      <vt:lpstr>Limits &amp; Continuity — Slide 11</vt:lpstr>
      <vt:lpstr>Limits &amp; Continuity — Slide 12</vt:lpstr>
      <vt:lpstr>Differential Calculus — Slide 13</vt:lpstr>
      <vt:lpstr>Differential Calculus — Slide 14</vt:lpstr>
      <vt:lpstr>Differential Calculus — Slide 15</vt:lpstr>
      <vt:lpstr>Differential Calculus — Slide 16</vt:lpstr>
      <vt:lpstr>Differential Calculus — Slide 17</vt:lpstr>
      <vt:lpstr>Differential Calculus — Slide 18</vt:lpstr>
      <vt:lpstr>Differential Calculus — Slide 19</vt:lpstr>
      <vt:lpstr>Differential Calculus — Slide 20</vt:lpstr>
      <vt:lpstr>Differential Calculus — Slide 21</vt:lpstr>
      <vt:lpstr>Applications of Derivatives — Slide 22</vt:lpstr>
      <vt:lpstr>Applications of Derivatives — Slide 23</vt:lpstr>
      <vt:lpstr>Applications of Derivatives — Slide 24</vt:lpstr>
      <vt:lpstr>Applications of Derivatives — Slide 25</vt:lpstr>
      <vt:lpstr>Applications of Derivatives — Slide 26</vt:lpstr>
      <vt:lpstr>Applications of Derivatives — Slide 27</vt:lpstr>
      <vt:lpstr>Applications of Derivatives — Slide 27</vt:lpstr>
      <vt:lpstr>Applications of Derivatives — Slide 28</vt:lpstr>
      <vt:lpstr>Integral Calculus — Slide 29</vt:lpstr>
      <vt:lpstr>Integral Calculus — Slide 30</vt:lpstr>
      <vt:lpstr>Integral Calculus — Slide 31</vt:lpstr>
      <vt:lpstr>Integral Calculus — Slide 32</vt:lpstr>
      <vt:lpstr>Integral Calculus — Slide 33</vt:lpstr>
      <vt:lpstr>Integral Calculus — Slide 34</vt:lpstr>
      <vt:lpstr>Integral Calculus — Slide 35</vt:lpstr>
      <vt:lpstr>Integral Calculus — Slide 36</vt:lpstr>
      <vt:lpstr>Integral Calculus — Slide 37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Limits &amp; Continuity — Slide 1</dc:title>
  <dc:subject/>
  <dc:creator>LENOVO</dc:creator>
  <cp:keywords/>
  <dc:description>generated using python-pptx</dc:description>
  <cp:lastModifiedBy>LENOVO</cp:lastModifiedBy>
  <cp:revision>10</cp:revision>
  <dcterms:created xsi:type="dcterms:W3CDTF">2013-01-27T09:14:16Z</dcterms:created>
  <dcterms:modified xsi:type="dcterms:W3CDTF">2025-12-02T12:17:01Z</dcterms:modified>
  <cp:category/>
</cp:coreProperties>
</file>